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9" d="100"/>
          <a:sy n="89" d="100"/>
        </p:scale>
        <p:origin x="1374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Monsieur C.L</a:t>
            </a:r>
            <a:br>
              <a:rPr lang="fr-FR" dirty="0" smtClean="0"/>
            </a:br>
            <a:r>
              <a:rPr lang="fr-FR" dirty="0" smtClean="0"/>
              <a:t>48 ans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34727" y="5361130"/>
            <a:ext cx="6831673" cy="1086237"/>
          </a:xfrm>
        </p:spPr>
        <p:txBody>
          <a:bodyPr>
            <a:normAutofit/>
          </a:bodyPr>
          <a:lstStyle/>
          <a:p>
            <a:pPr algn="l"/>
            <a:r>
              <a:rPr lang="fr-FR" sz="1400" dirty="0" smtClean="0"/>
              <a:t>Céline BUSNEL</a:t>
            </a:r>
          </a:p>
          <a:p>
            <a:pPr algn="l"/>
            <a:r>
              <a:rPr lang="fr-FR" sz="1400" dirty="0" smtClean="0"/>
              <a:t>Algologue CETD La Sagesse</a:t>
            </a:r>
          </a:p>
          <a:p>
            <a:pPr algn="l"/>
            <a:r>
              <a:rPr lang="fr-FR" sz="1400" dirty="0" smtClean="0"/>
              <a:t>RENNES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1527281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C.L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672814"/>
            <a:ext cx="9601200" cy="4674198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AVP en 1981 : fracture de l’extrémité inférieure du membre </a:t>
            </a:r>
            <a:r>
              <a:rPr lang="fr-FR" dirty="0" err="1" smtClean="0"/>
              <a:t>inérieur</a:t>
            </a:r>
            <a:r>
              <a:rPr lang="fr-FR" dirty="0" smtClean="0"/>
              <a:t> gauche avec lésion artérielle et veineuse </a:t>
            </a:r>
          </a:p>
          <a:p>
            <a:r>
              <a:rPr lang="fr-FR" dirty="0" smtClean="0"/>
              <a:t>Traitement initiale par traction puis prise en charge chirurgicale avec mise en place de broches et </a:t>
            </a:r>
            <a:r>
              <a:rPr lang="fr-FR" dirty="0" err="1" smtClean="0"/>
              <a:t>platre</a:t>
            </a:r>
            <a:r>
              <a:rPr lang="fr-FR" dirty="0" smtClean="0"/>
              <a:t> </a:t>
            </a:r>
          </a:p>
          <a:p>
            <a:r>
              <a:rPr lang="fr-FR" dirty="0" smtClean="0"/>
              <a:t>Au niveau vasculaire :</a:t>
            </a:r>
          </a:p>
          <a:p>
            <a:pPr lvl="1"/>
            <a:r>
              <a:rPr lang="fr-FR" dirty="0" smtClean="0"/>
              <a:t>oblitération de l’artère fémorale superficielle et de la portion haute de l’artère poplitée gauche et </a:t>
            </a:r>
          </a:p>
          <a:p>
            <a:pPr lvl="1"/>
            <a:r>
              <a:rPr lang="fr-FR" dirty="0" smtClean="0"/>
              <a:t>oblitération de la veine poplitée et du 1/3 supérieure de la veine fémorale </a:t>
            </a:r>
          </a:p>
          <a:p>
            <a:r>
              <a:rPr lang="fr-FR" dirty="0"/>
              <a:t>Pas de geste de </a:t>
            </a:r>
            <a:r>
              <a:rPr lang="fr-FR" dirty="0" err="1" smtClean="0"/>
              <a:t>reperméabilsation</a:t>
            </a:r>
            <a:r>
              <a:rPr lang="fr-FR" dirty="0" smtClean="0"/>
              <a:t> </a:t>
            </a:r>
            <a:r>
              <a:rPr lang="fr-FR" dirty="0"/>
              <a:t>vasculaire </a:t>
            </a:r>
            <a:r>
              <a:rPr lang="fr-FR" dirty="0" smtClean="0"/>
              <a:t>réalisé</a:t>
            </a:r>
            <a:endParaRPr lang="fr-FR" dirty="0"/>
          </a:p>
          <a:p>
            <a:r>
              <a:rPr lang="fr-FR" dirty="0" smtClean="0"/>
              <a:t>Atteinte du nerf sciatique poplité externe englobé dans une gangue fibreuse =&gt; </a:t>
            </a:r>
            <a:r>
              <a:rPr lang="fr-FR" dirty="0" err="1" smtClean="0"/>
              <a:t>Neurolyse</a:t>
            </a:r>
            <a:r>
              <a:rPr lang="fr-FR" dirty="0" smtClean="0"/>
              <a:t> avec récupération motrice et sensitive du SPE</a:t>
            </a:r>
          </a:p>
          <a:p>
            <a:r>
              <a:rPr lang="fr-FR" dirty="0" smtClean="0"/>
              <a:t>Douleur lombo-radiculaire du membre inférieur droit avec discopathie étagée sans compression radiculaire à l’IRM </a:t>
            </a:r>
          </a:p>
        </p:txBody>
      </p:sp>
    </p:spTree>
    <p:extLst>
      <p:ext uri="{BB962C8B-B14F-4D97-AF65-F5344CB8AC3E}">
        <p14:creationId xmlns:p14="http://schemas.microsoft.com/office/powerpoint/2010/main" val="3111346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384586"/>
            <a:ext cx="9601200" cy="981635"/>
          </a:xfrm>
        </p:spPr>
        <p:txBody>
          <a:bodyPr/>
          <a:lstStyle/>
          <a:p>
            <a:r>
              <a:rPr lang="fr-FR" dirty="0" smtClean="0"/>
              <a:t>Monsieur C.L.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71600" y="1441525"/>
            <a:ext cx="9601200" cy="5416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Clinique douloureuse </a:t>
            </a:r>
            <a:r>
              <a:rPr lang="fr-FR" dirty="0" smtClean="0"/>
              <a:t>:</a:t>
            </a:r>
          </a:p>
          <a:p>
            <a:r>
              <a:rPr lang="fr-FR" u="sng" dirty="0" smtClean="0"/>
              <a:t>Au niveau du </a:t>
            </a:r>
            <a:r>
              <a:rPr lang="fr-FR" u="sng" dirty="0" err="1" smtClean="0"/>
              <a:t>Minf</a:t>
            </a:r>
            <a:r>
              <a:rPr lang="fr-FR" u="sng" dirty="0" smtClean="0"/>
              <a:t> gauche</a:t>
            </a:r>
            <a:r>
              <a:rPr lang="fr-FR" dirty="0" smtClean="0"/>
              <a:t> : </a:t>
            </a:r>
          </a:p>
          <a:p>
            <a:pPr lvl="1"/>
            <a:r>
              <a:rPr lang="fr-FR" dirty="0"/>
              <a:t>Douleur diffuse du pied, mollet face </a:t>
            </a:r>
            <a:r>
              <a:rPr lang="fr-FR" dirty="0" err="1"/>
              <a:t>int</a:t>
            </a:r>
            <a:r>
              <a:rPr lang="fr-FR" dirty="0"/>
              <a:t> de cuisse jusqu’à région inguinale.</a:t>
            </a:r>
          </a:p>
          <a:p>
            <a:pPr lvl="1"/>
            <a:r>
              <a:rPr lang="fr-FR" dirty="0"/>
              <a:t>Sensation d’arrachement + fourmillement, picotement, décharges électriques, étau.</a:t>
            </a:r>
          </a:p>
          <a:p>
            <a:pPr lvl="1"/>
            <a:r>
              <a:rPr lang="fr-FR" dirty="0"/>
              <a:t>Important retentissement fonctionnel : PM&lt; 100m, station debout statique </a:t>
            </a:r>
            <a:r>
              <a:rPr lang="fr-FR" dirty="0" smtClean="0"/>
              <a:t>2min</a:t>
            </a:r>
          </a:p>
          <a:p>
            <a:pPr lvl="1"/>
            <a:r>
              <a:rPr lang="fr-FR" dirty="0" smtClean="0"/>
              <a:t>Soulagée par contention et élévation des jambes </a:t>
            </a:r>
          </a:p>
          <a:p>
            <a:r>
              <a:rPr lang="fr-FR" u="sng" dirty="0" smtClean="0"/>
              <a:t>Au niveau lombaire et radiculaire 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Non permanente, uniquement en activités. Composante mixte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b="1" dirty="0" smtClean="0"/>
              <a:t>Propositions thérapeutiques </a:t>
            </a:r>
            <a:r>
              <a:rPr lang="fr-FR" dirty="0" smtClean="0"/>
              <a:t>:</a:t>
            </a:r>
          </a:p>
          <a:p>
            <a:r>
              <a:rPr lang="fr-FR" dirty="0" err="1" smtClean="0"/>
              <a:t>Gabapantine</a:t>
            </a:r>
            <a:r>
              <a:rPr lang="fr-FR" dirty="0" smtClean="0"/>
              <a:t> jusqu’à 1200 X3/j: soulagement significatif </a:t>
            </a:r>
          </a:p>
          <a:p>
            <a:r>
              <a:rPr lang="fr-FR" dirty="0" smtClean="0"/>
              <a:t>Intro secondaire de DULOXETINE</a:t>
            </a:r>
          </a:p>
          <a:p>
            <a:r>
              <a:rPr lang="fr-FR" dirty="0" smtClean="0"/>
              <a:t>TENS : efficace, bien investi </a:t>
            </a:r>
          </a:p>
          <a:p>
            <a:r>
              <a:rPr lang="fr-FR" dirty="0" smtClean="0"/>
              <a:t>Avis MPR : indication prise en charge en centre retenue </a:t>
            </a:r>
          </a:p>
          <a:p>
            <a:pPr>
              <a:buFont typeface="Wingdings" panose="05000000000000000000" pitchFamily="2" charset="2"/>
              <a:buChar char="§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7225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Monsieur C.L.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Question posée : </a:t>
            </a:r>
          </a:p>
          <a:p>
            <a:pPr lvl="1"/>
            <a:r>
              <a:rPr lang="fr-FR" dirty="0" smtClean="0"/>
              <a:t>Quid de la SM devant DN atténuée par </a:t>
            </a:r>
            <a:r>
              <a:rPr lang="fr-FR" dirty="0" err="1" smtClean="0"/>
              <a:t>ttt</a:t>
            </a:r>
            <a:r>
              <a:rPr lang="fr-FR" dirty="0" smtClean="0"/>
              <a:t> </a:t>
            </a:r>
            <a:r>
              <a:rPr lang="fr-FR" smtClean="0"/>
              <a:t>et composante </a:t>
            </a:r>
            <a:r>
              <a:rPr lang="fr-FR" dirty="0" smtClean="0"/>
              <a:t>vasculaire au 1</a:t>
            </a:r>
            <a:r>
              <a:rPr lang="fr-FR" baseline="30000" dirty="0" smtClean="0"/>
              <a:t>er</a:t>
            </a:r>
            <a:r>
              <a:rPr lang="fr-FR" dirty="0" smtClean="0"/>
              <a:t> plan</a:t>
            </a:r>
          </a:p>
          <a:p>
            <a:pPr lvl="1"/>
            <a:r>
              <a:rPr lang="fr-FR" dirty="0" smtClean="0"/>
              <a:t>Contention assurance : dossier </a:t>
            </a:r>
            <a:r>
              <a:rPr lang="fr-FR" dirty="0" err="1" smtClean="0"/>
              <a:t>réouvert</a:t>
            </a:r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70226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TM10001105[[fn=Cadrage]]</Template>
  <TotalTime>79</TotalTime>
  <Words>249</Words>
  <Application>Microsoft Office PowerPoint</Application>
  <PresentationFormat>Grand écran</PresentationFormat>
  <Paragraphs>32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Franklin Gothic Book</vt:lpstr>
      <vt:lpstr>Wingdings</vt:lpstr>
      <vt:lpstr>Crop</vt:lpstr>
      <vt:lpstr>Monsieur C.L 48 ans</vt:lpstr>
      <vt:lpstr>Monsieur C.L</vt:lpstr>
      <vt:lpstr>Monsieur C.L.</vt:lpstr>
      <vt:lpstr>Monsieur C.L.</vt:lpstr>
    </vt:vector>
  </TitlesOfParts>
  <Company>Clinique Mutualiste La Sagesse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Monsieur C.L 48 ans</dc:title>
  <dc:creator>Dr BUSNEL Céline</dc:creator>
  <cp:lastModifiedBy>Dr BUSNEL Céline</cp:lastModifiedBy>
  <cp:revision>8</cp:revision>
  <dcterms:created xsi:type="dcterms:W3CDTF">2023-10-13T06:22:51Z</dcterms:created>
  <dcterms:modified xsi:type="dcterms:W3CDTF">2023-10-13T07:42:40Z</dcterms:modified>
</cp:coreProperties>
</file>