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 smtClean="0"/>
              <a:t>Monsieur V. </a:t>
            </a:r>
            <a:r>
              <a:rPr lang="fr-FR" sz="6600" dirty="0" smtClean="0"/>
              <a:t>D.</a:t>
            </a:r>
            <a:br>
              <a:rPr lang="fr-FR" sz="6600" dirty="0" smtClean="0"/>
            </a:br>
            <a:r>
              <a:rPr lang="fr-FR" sz="6600" dirty="0" smtClean="0"/>
              <a:t>53 </a:t>
            </a:r>
            <a:r>
              <a:rPr lang="fr-FR" sz="6600" dirty="0" smtClean="0"/>
              <a:t>ans 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8103" y="5477508"/>
            <a:ext cx="1792342" cy="1086237"/>
          </a:xfrm>
        </p:spPr>
        <p:txBody>
          <a:bodyPr>
            <a:normAutofit/>
          </a:bodyPr>
          <a:lstStyle/>
          <a:p>
            <a:pPr algn="l"/>
            <a:r>
              <a:rPr lang="fr-FR" sz="1400" dirty="0" smtClean="0"/>
              <a:t>C. BUSNEL </a:t>
            </a:r>
          </a:p>
          <a:p>
            <a:pPr algn="l"/>
            <a:r>
              <a:rPr lang="fr-FR" sz="1400" dirty="0" smtClean="0"/>
              <a:t>CETD La Sagesse </a:t>
            </a:r>
          </a:p>
          <a:p>
            <a:pPr algn="l"/>
            <a:r>
              <a:rPr lang="fr-FR" sz="1400" dirty="0" smtClean="0"/>
              <a:t>Rennes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55091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Monsieur </a:t>
            </a:r>
            <a:r>
              <a:rPr lang="fr-FR" dirty="0" smtClean="0"/>
              <a:t>V.D.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2535381"/>
            <a:ext cx="10465724" cy="2809702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Discectomie</a:t>
            </a:r>
            <a:r>
              <a:rPr lang="fr-FR" dirty="0" smtClean="0"/>
              <a:t> L4-L5 fin 2019 avec libération de la racine L5 pour </a:t>
            </a:r>
            <a:r>
              <a:rPr lang="fr-FR" dirty="0" err="1" smtClean="0"/>
              <a:t>ttt</a:t>
            </a:r>
            <a:r>
              <a:rPr lang="fr-FR" dirty="0" smtClean="0"/>
              <a:t> d’une douleur lombo-radiculaire évoluant depuis  6 à 7 mois. </a:t>
            </a:r>
          </a:p>
          <a:p>
            <a:r>
              <a:rPr lang="fr-FR" dirty="0" smtClean="0"/>
              <a:t>Soulagement pendant 6 mois puis réinstallation de douleurs lombaires et radiculaires  </a:t>
            </a:r>
          </a:p>
          <a:p>
            <a:r>
              <a:rPr lang="fr-FR" dirty="0" smtClean="0"/>
              <a:t>IRM de contrôle : discopathie </a:t>
            </a:r>
            <a:r>
              <a:rPr lang="fr-FR" dirty="0" err="1" smtClean="0"/>
              <a:t>multi-étagée</a:t>
            </a:r>
            <a:r>
              <a:rPr lang="fr-FR" dirty="0" smtClean="0"/>
              <a:t>, pas de compression disco-ostéo-radiculaire. </a:t>
            </a:r>
          </a:p>
          <a:p>
            <a:r>
              <a:rPr lang="fr-FR" dirty="0" smtClean="0"/>
              <a:t>Pas d’indication de reprise chirurgicale </a:t>
            </a:r>
          </a:p>
          <a:p>
            <a:r>
              <a:rPr lang="fr-FR" dirty="0" smtClean="0"/>
              <a:t>Patient adressé en centre de rééducation : amélioration fonctionnelle mais pas de bénéfice sur les douleurs . </a:t>
            </a:r>
          </a:p>
          <a:p>
            <a:r>
              <a:rPr lang="fr-FR" dirty="0" smtClean="0"/>
              <a:t>Adressé secondairement au CETD : 1</a:t>
            </a:r>
            <a:r>
              <a:rPr lang="fr-FR" baseline="30000" dirty="0" smtClean="0"/>
              <a:t>ère</a:t>
            </a:r>
            <a:r>
              <a:rPr lang="fr-FR" dirty="0" smtClean="0"/>
              <a:t> consultation en janvier 2022</a:t>
            </a:r>
          </a:p>
        </p:txBody>
      </p:sp>
    </p:spTree>
    <p:extLst>
      <p:ext uri="{BB962C8B-B14F-4D97-AF65-F5344CB8AC3E}">
        <p14:creationId xmlns:p14="http://schemas.microsoft.com/office/powerpoint/2010/main" val="128674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20535"/>
            <a:ext cx="9601200" cy="901930"/>
          </a:xfrm>
        </p:spPr>
        <p:txBody>
          <a:bodyPr/>
          <a:lstStyle/>
          <a:p>
            <a:r>
              <a:rPr lang="fr-FR" dirty="0" smtClean="0"/>
              <a:t>Monsieur V.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1172094"/>
            <a:ext cx="9601200" cy="5810598"/>
          </a:xfrm>
        </p:spPr>
        <p:txBody>
          <a:bodyPr>
            <a:normAutofit fontScale="25000" lnSpcReduction="20000"/>
          </a:bodyPr>
          <a:lstStyle/>
          <a:p>
            <a:r>
              <a:rPr lang="fr-FR" sz="5500" dirty="0"/>
              <a:t>Tableau clinique initial : douleur lombaire et douleur </a:t>
            </a:r>
            <a:r>
              <a:rPr lang="fr-FR" sz="5500" dirty="0" smtClean="0"/>
              <a:t>radiculaire </a:t>
            </a:r>
            <a:r>
              <a:rPr lang="fr-FR" sz="5500" dirty="0"/>
              <a:t>gauche avec DN sur les deux sites douloureux </a:t>
            </a:r>
          </a:p>
          <a:p>
            <a:r>
              <a:rPr lang="fr-FR" sz="5500" dirty="0" smtClean="0"/>
              <a:t>Traitements </a:t>
            </a:r>
            <a:r>
              <a:rPr lang="fr-FR" sz="5500" dirty="0"/>
              <a:t>au </a:t>
            </a:r>
            <a:r>
              <a:rPr lang="fr-FR" sz="5500" dirty="0" smtClean="0"/>
              <a:t>moment </a:t>
            </a:r>
            <a:r>
              <a:rPr lang="fr-FR" sz="5500" dirty="0"/>
              <a:t>de la prise en charge </a:t>
            </a:r>
            <a:r>
              <a:rPr lang="fr-FR" sz="5500" dirty="0" smtClean="0"/>
              <a:t>au CETD  :</a:t>
            </a:r>
          </a:p>
          <a:p>
            <a:pPr lvl="1"/>
            <a:r>
              <a:rPr lang="fr-FR" sz="5500" dirty="0" smtClean="0"/>
              <a:t>OXYCONTIN 30x2/J + OXYNORM 20 </a:t>
            </a:r>
            <a:r>
              <a:rPr lang="fr-FR" sz="5500" dirty="0" smtClean="0"/>
              <a:t>X8/j </a:t>
            </a:r>
            <a:endParaRPr lang="fr-FR" sz="5500" dirty="0"/>
          </a:p>
          <a:p>
            <a:pPr lvl="1"/>
            <a:r>
              <a:rPr lang="fr-FR" sz="5500" dirty="0" smtClean="0"/>
              <a:t>TENS  </a:t>
            </a:r>
            <a:r>
              <a:rPr lang="fr-FR" sz="5500" dirty="0" smtClean="0"/>
              <a:t>mise en </a:t>
            </a:r>
            <a:r>
              <a:rPr lang="fr-FR" sz="5500" dirty="0" smtClean="0"/>
              <a:t>place au centre MPR</a:t>
            </a:r>
          </a:p>
          <a:p>
            <a:pPr lvl="1"/>
            <a:r>
              <a:rPr lang="fr-FR" sz="5500" dirty="0" smtClean="0"/>
              <a:t>Poursuit kiné </a:t>
            </a:r>
            <a:endParaRPr lang="fr-FR" sz="5500" dirty="0"/>
          </a:p>
          <a:p>
            <a:endParaRPr lang="fr-FR" sz="5500" dirty="0"/>
          </a:p>
          <a:p>
            <a:r>
              <a:rPr lang="fr-FR" sz="5500" dirty="0"/>
              <a:t>Traitement </a:t>
            </a:r>
            <a:r>
              <a:rPr lang="fr-FR" sz="5500" dirty="0" smtClean="0"/>
              <a:t>proposé </a:t>
            </a:r>
            <a:r>
              <a:rPr lang="fr-FR" sz="5500" dirty="0"/>
              <a:t>: KETAMINE </a:t>
            </a:r>
            <a:r>
              <a:rPr lang="fr-FR" sz="5500" dirty="0" smtClean="0"/>
              <a:t>avec objectif </a:t>
            </a:r>
            <a:r>
              <a:rPr lang="fr-FR" sz="5500" dirty="0"/>
              <a:t>de sevrage </a:t>
            </a:r>
            <a:r>
              <a:rPr lang="fr-FR" sz="5500" dirty="0" smtClean="0"/>
              <a:t>du </a:t>
            </a:r>
            <a:r>
              <a:rPr lang="fr-FR" sz="5500" dirty="0" err="1"/>
              <a:t>ttt</a:t>
            </a:r>
            <a:r>
              <a:rPr lang="fr-FR" sz="5500" dirty="0"/>
              <a:t> </a:t>
            </a:r>
            <a:r>
              <a:rPr lang="fr-FR" sz="5500" dirty="0" smtClean="0"/>
              <a:t>morphinique + LAROXYL  </a:t>
            </a:r>
          </a:p>
          <a:p>
            <a:endParaRPr lang="fr-FR" sz="5500" dirty="0"/>
          </a:p>
          <a:p>
            <a:r>
              <a:rPr lang="fr-FR" sz="5500" dirty="0" smtClean="0"/>
              <a:t>Depuis clinique </a:t>
            </a:r>
            <a:r>
              <a:rPr lang="fr-FR" sz="5500" dirty="0" smtClean="0"/>
              <a:t>douloureuse </a:t>
            </a:r>
            <a:r>
              <a:rPr lang="fr-FR" sz="5500" dirty="0" smtClean="0"/>
              <a:t>inchangée </a:t>
            </a:r>
          </a:p>
          <a:p>
            <a:pPr marL="816102" lvl="1" indent="-285750">
              <a:buFont typeface="Symbol" panose="05050102010706020507" pitchFamily="18" charset="2"/>
              <a:buChar char="Þ"/>
            </a:pPr>
            <a:r>
              <a:rPr lang="fr-FR" sz="5500" dirty="0"/>
              <a:t>Disparition complète de la douleur radiculaire et de le composante neuropathique lombaire mais persistance douleur lombaire à type de sensation de lourdeur et d’écrasement</a:t>
            </a:r>
          </a:p>
          <a:p>
            <a:pPr marL="816102" lvl="1" indent="-285750">
              <a:buFont typeface="Symbol" panose="05050102010706020507" pitchFamily="18" charset="2"/>
              <a:buChar char="Þ"/>
            </a:pPr>
            <a:r>
              <a:rPr lang="fr-FR" sz="5500" dirty="0"/>
              <a:t>Baisse du traitement morphinique sans réussir à sevrer complètement </a:t>
            </a:r>
          </a:p>
          <a:p>
            <a:pPr marL="0" indent="0">
              <a:buNone/>
            </a:pPr>
            <a:endParaRPr lang="fr-FR" sz="5500" dirty="0" smtClean="0"/>
          </a:p>
          <a:p>
            <a:r>
              <a:rPr lang="fr-FR" sz="5500" dirty="0" smtClean="0"/>
              <a:t>A revu </a:t>
            </a:r>
            <a:r>
              <a:rPr lang="fr-FR" sz="5500" dirty="0" err="1" smtClean="0"/>
              <a:t>chir</a:t>
            </a:r>
            <a:r>
              <a:rPr lang="fr-FR" sz="5500" dirty="0" smtClean="0"/>
              <a:t> rachis : pas d’indication </a:t>
            </a:r>
            <a:r>
              <a:rPr lang="fr-FR" sz="5500" dirty="0" err="1" smtClean="0"/>
              <a:t>chir</a:t>
            </a:r>
            <a:r>
              <a:rPr lang="fr-FR" sz="5500" dirty="0" smtClean="0"/>
              <a:t> </a:t>
            </a:r>
          </a:p>
          <a:p>
            <a:r>
              <a:rPr lang="fr-FR" sz="5500" dirty="0" smtClean="0"/>
              <a:t>Nouvelle prise en charge MPR </a:t>
            </a:r>
            <a:r>
              <a:rPr lang="fr-FR" sz="5500" dirty="0" smtClean="0"/>
              <a:t>prévue </a:t>
            </a:r>
            <a:endParaRPr lang="fr-FR" sz="5500" dirty="0" smtClean="0"/>
          </a:p>
          <a:p>
            <a:r>
              <a:rPr lang="fr-FR" sz="5500" dirty="0" smtClean="0"/>
              <a:t>Poursuit:</a:t>
            </a:r>
          </a:p>
          <a:p>
            <a:pPr lvl="1"/>
            <a:r>
              <a:rPr lang="fr-FR" sz="5500" dirty="0" smtClean="0"/>
              <a:t> </a:t>
            </a:r>
            <a:r>
              <a:rPr lang="fr-FR" sz="5500" dirty="0" smtClean="0"/>
              <a:t>Traitement </a:t>
            </a:r>
            <a:r>
              <a:rPr lang="fr-FR" sz="5500" dirty="0" smtClean="0"/>
              <a:t>par LAROXYL </a:t>
            </a:r>
            <a:r>
              <a:rPr lang="fr-FR" sz="5500" dirty="0"/>
              <a:t>50 </a:t>
            </a:r>
            <a:r>
              <a:rPr lang="fr-FR" sz="5500" dirty="0" smtClean="0"/>
              <a:t>mg, </a:t>
            </a:r>
            <a:r>
              <a:rPr lang="fr-FR" sz="5500" dirty="0" smtClean="0"/>
              <a:t>OXYCODONE </a:t>
            </a:r>
            <a:r>
              <a:rPr lang="fr-FR" sz="5500" dirty="0"/>
              <a:t>50 mg x2/ j </a:t>
            </a:r>
            <a:r>
              <a:rPr lang="fr-FR" sz="5500" dirty="0" smtClean="0"/>
              <a:t>+ OXYNORM </a:t>
            </a:r>
            <a:r>
              <a:rPr lang="fr-FR" sz="5500" dirty="0"/>
              <a:t>20 mg X5/j </a:t>
            </a:r>
            <a:endParaRPr lang="fr-FR" sz="5500" dirty="0" smtClean="0"/>
          </a:p>
          <a:p>
            <a:pPr lvl="1"/>
            <a:r>
              <a:rPr lang="fr-FR" sz="5500" dirty="0" smtClean="0"/>
              <a:t>Utilisation de la TENS qui soulage </a:t>
            </a:r>
            <a:r>
              <a:rPr lang="fr-FR" sz="5500" dirty="0"/>
              <a:t>la composante lombaire </a:t>
            </a:r>
            <a:endParaRPr lang="fr-FR" sz="5500" dirty="0" smtClean="0"/>
          </a:p>
          <a:p>
            <a:pPr lvl="1"/>
            <a:r>
              <a:rPr lang="fr-FR" sz="5500" dirty="0" smtClean="0"/>
              <a:t>Port d’un corset </a:t>
            </a:r>
            <a:endParaRPr lang="fr-FR" sz="55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93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Monsieur </a:t>
            </a:r>
            <a:r>
              <a:rPr lang="fr-FR" dirty="0" smtClean="0"/>
              <a:t>V.D.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Question posée : </a:t>
            </a:r>
          </a:p>
          <a:p>
            <a:pPr lvl="1"/>
            <a:r>
              <a:rPr lang="fr-FR" dirty="0" smtClean="0"/>
              <a:t>Qui de la Stimulation médullaire avec composante lombaire unique </a:t>
            </a:r>
            <a:r>
              <a:rPr lang="fr-FR" dirty="0" smtClean="0"/>
              <a:t>et  caractéristiques neuropathiques atténuées </a:t>
            </a:r>
            <a:r>
              <a:rPr lang="fr-FR" dirty="0" smtClean="0"/>
              <a:t>(Sous </a:t>
            </a:r>
            <a:r>
              <a:rPr lang="fr-FR" dirty="0" err="1" smtClean="0"/>
              <a:t>Laroxyl</a:t>
            </a:r>
            <a:r>
              <a:rPr lang="fr-FR" dirty="0" smtClean="0"/>
              <a:t>)</a:t>
            </a:r>
            <a:endParaRPr lang="fr-FR" dirty="0" smtClean="0"/>
          </a:p>
          <a:p>
            <a:pPr lvl="1"/>
            <a:r>
              <a:rPr lang="fr-FR" smtClean="0"/>
              <a:t>DTM </a:t>
            </a:r>
            <a:r>
              <a:rPr lang="fr-FR" smtClean="0"/>
              <a:t>???</a:t>
            </a:r>
            <a:endParaRPr lang="fr-FR" dirty="0"/>
          </a:p>
          <a:p>
            <a:pPr marL="530352" lvl="1" indent="0">
              <a:buNone/>
            </a:pPr>
            <a:r>
              <a:rPr lang="fr-FR" dirty="0" smtClean="0"/>
              <a:t>Selon Etude Randomisé Contrôle sur DTM, seulement 8% des patients avaient une composante neuropathique lombaire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72716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126</TotalTime>
  <Words>280</Words>
  <Application>Microsoft Office PowerPoint</Application>
  <PresentationFormat>Grand écran</PresentationFormat>
  <Paragraphs>35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Franklin Gothic Book</vt:lpstr>
      <vt:lpstr>Symbol</vt:lpstr>
      <vt:lpstr>Crop</vt:lpstr>
      <vt:lpstr>Monsieur V. D. 53 ans </vt:lpstr>
      <vt:lpstr>Monsieur V.D.  </vt:lpstr>
      <vt:lpstr>Monsieur V. </vt:lpstr>
      <vt:lpstr>Monsieur V.D.</vt:lpstr>
    </vt:vector>
  </TitlesOfParts>
  <Company>Clinique Mutualiste La Sagesse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Monsieur V.  53 ans</dc:title>
  <dc:creator>Dr BUSNEL Céline</dc:creator>
  <cp:lastModifiedBy>Dr BUSNEL Céline</cp:lastModifiedBy>
  <cp:revision>9</cp:revision>
  <dcterms:created xsi:type="dcterms:W3CDTF">2023-10-12T08:49:38Z</dcterms:created>
  <dcterms:modified xsi:type="dcterms:W3CDTF">2023-10-13T07:42:09Z</dcterms:modified>
</cp:coreProperties>
</file>